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81" r:id="rId4"/>
    <p:sldId id="270" r:id="rId5"/>
    <p:sldId id="272" r:id="rId6"/>
    <p:sldId id="273" r:id="rId7"/>
    <p:sldId id="271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3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11/2/2015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11/2/2015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11/2/2015</a:t>
            </a:fld>
            <a:endParaRPr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11/2/2015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11/2/2015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11/2/2015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11/2/2015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11/2/2015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11/2/2015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11/2/2015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11/2/2015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11/2/2015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11/2/2015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en-US"/>
              <a:t>11/2/2015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gm.nationalgeographic.com/2014/02/brain/voyage-video" TargetMode="External"/><Relationship Id="rId2" Type="http://schemas.openxmlformats.org/officeDocument/2006/relationships/hyperlink" Target="http://video.nationalgeographic.com/video/ng-live/mapping-brain-lecture-nglive?source=relatedvide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Arial Rounded MT Bold" panose="020F0704030504030204" pitchFamily="34" charset="0"/>
              </a:rPr>
              <a:t>Engaging Students in “Active </a:t>
            </a:r>
            <a:r>
              <a:rPr lang="en-US" sz="5400" dirty="0" smtClean="0">
                <a:latin typeface="Arial Rounded MT Bold" panose="020F0704030504030204" pitchFamily="34" charset="0"/>
              </a:rPr>
              <a:t>Learning”</a:t>
            </a:r>
            <a:endParaRPr lang="en-US" sz="5400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36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Memory: </a:t>
            </a:r>
            <a:r>
              <a:rPr lang="en-US" sz="36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Atkinson-</a:t>
            </a:r>
            <a:r>
              <a:rPr lang="en-US" sz="36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Schiffrin</a:t>
            </a:r>
            <a:r>
              <a:rPr lang="en-US" sz="36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214" y="1164566"/>
            <a:ext cx="7893318" cy="3942272"/>
          </a:xfrm>
        </p:spPr>
      </p:pic>
    </p:spTree>
    <p:extLst>
      <p:ext uri="{BB962C8B-B14F-4D97-AF65-F5344CB8AC3E}">
        <p14:creationId xmlns:p14="http://schemas.microsoft.com/office/powerpoint/2010/main" val="26890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8518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latin typeface="Arial Rounded MT Bold" panose="020F0704030504030204" pitchFamily="34" charset="0"/>
              </a:rPr>
              <a:t>What </a:t>
            </a:r>
            <a:r>
              <a:rPr lang="en-US" sz="4400" dirty="0">
                <a:latin typeface="Arial Rounded MT Bold" panose="020F0704030504030204" pitchFamily="34" charset="0"/>
              </a:rPr>
              <a:t>makes the difference in ease/difficulty of learning?</a:t>
            </a:r>
            <a:br>
              <a:rPr lang="en-US" sz="4400" dirty="0">
                <a:latin typeface="Arial Rounded MT Bold" panose="020F0704030504030204" pitchFamily="34" charset="0"/>
              </a:rPr>
            </a:b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1915064"/>
            <a:ext cx="9372600" cy="3799936"/>
          </a:xfrm>
        </p:spPr>
        <p:txBody>
          <a:bodyPr/>
          <a:lstStyle/>
          <a:p>
            <a:pPr marL="45720" indent="0">
              <a:buNone/>
            </a:pPr>
            <a:r>
              <a:rPr lang="en-US" sz="4000" dirty="0" smtClean="0">
                <a:latin typeface="Arial Rounded MT Bold" panose="020F0704030504030204" pitchFamily="34" charset="0"/>
              </a:rPr>
              <a:t>Some images, ideas, concepts, experiences are Immediately and </a:t>
            </a:r>
            <a:r>
              <a:rPr lang="en-US" sz="4000" u="sng" dirty="0" smtClean="0">
                <a:latin typeface="Arial Rounded MT Bold" panose="020F0704030504030204" pitchFamily="34" charset="0"/>
              </a:rPr>
              <a:t>Effortless</a:t>
            </a:r>
            <a:r>
              <a:rPr lang="en-US" sz="4000" dirty="0" smtClean="0">
                <a:latin typeface="Arial Rounded MT Bold" panose="020F0704030504030204" pitchFamily="34" charset="0"/>
              </a:rPr>
              <a:t>ly stored permanently!</a:t>
            </a:r>
          </a:p>
          <a:p>
            <a:pPr marL="45720" indent="0">
              <a:buNone/>
            </a:pPr>
            <a:r>
              <a:rPr lang="en-US" sz="4000" dirty="0" smtClean="0">
                <a:latin typeface="Arial Rounded MT Bold" panose="020F0704030504030204" pitchFamily="34" charset="0"/>
              </a:rPr>
              <a:t>Surprise</a:t>
            </a:r>
            <a:r>
              <a:rPr lang="en-US" sz="4000" dirty="0">
                <a:latin typeface="Arial Rounded MT Bold" panose="020F0704030504030204" pitchFamily="34" charset="0"/>
              </a:rPr>
              <a:t>; emotional load, etc.</a:t>
            </a:r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1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799"/>
            <a:ext cx="9372600" cy="161889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595959"/>
                </a:solidFill>
                <a:latin typeface="Arial Rounded MT Bold" panose="020F0704030504030204" pitchFamily="34" charset="0"/>
              </a:rPr>
              <a:t>What makes the difference in ease/difficulty of learning?</a:t>
            </a:r>
            <a:br>
              <a:rPr lang="en-US" sz="4000" dirty="0">
                <a:solidFill>
                  <a:srgbClr val="595959"/>
                </a:solidFill>
                <a:latin typeface="Arial Rounded MT Bold" panose="020F07040305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45720" indent="0">
              <a:buNone/>
            </a:pPr>
            <a:r>
              <a:rPr lang="en-US" sz="3600" u="sng" dirty="0" smtClean="0">
                <a:latin typeface="Arial Rounded MT Bold" panose="020F0704030504030204" pitchFamily="34" charset="0"/>
              </a:rPr>
              <a:t>Effortful</a:t>
            </a:r>
            <a:r>
              <a:rPr lang="en-US" sz="3600" dirty="0" smtClean="0">
                <a:latin typeface="Arial Rounded MT Bold" panose="020F0704030504030204" pitchFamily="34" charset="0"/>
              </a:rPr>
              <a:t> : A general principle: The longer we hold a concept in working memory, the more likely it is to be moved to permanent storage.</a:t>
            </a:r>
          </a:p>
          <a:p>
            <a:pPr marL="45720" indent="0">
              <a:buNone/>
            </a:pPr>
            <a:r>
              <a:rPr lang="en-US" sz="3600" dirty="0" smtClean="0">
                <a:latin typeface="Arial Rounded MT Bold" panose="020F0704030504030204" pitchFamily="34" charset="0"/>
              </a:rPr>
              <a:t>But we have a problem: “Attention Span”</a:t>
            </a:r>
            <a:endParaRPr lang="en-US" sz="3600" dirty="0"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Rounded MT Bold" panose="020F0704030504030204" pitchFamily="34" charset="0"/>
              </a:rPr>
              <a:t>Cognitive Strategies</a:t>
            </a:r>
            <a:endParaRPr lang="en-US" sz="48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en-US" sz="3600" dirty="0">
                <a:solidFill>
                  <a:srgbClr val="595959"/>
                </a:solidFill>
                <a:latin typeface="Arial Rounded MT Bold" panose="020F0704030504030204" pitchFamily="34" charset="0"/>
              </a:rPr>
              <a:t>Levels of </a:t>
            </a:r>
            <a:r>
              <a:rPr lang="en-US" sz="3600" dirty="0" smtClean="0">
                <a:solidFill>
                  <a:srgbClr val="595959"/>
                </a:solidFill>
                <a:latin typeface="Arial Rounded MT Bold" panose="020F0704030504030204" pitchFamily="34" charset="0"/>
              </a:rPr>
              <a:t>processing:</a:t>
            </a:r>
          </a:p>
          <a:p>
            <a:pPr marL="45720" lvl="0" indent="0">
              <a:buNone/>
            </a:pPr>
            <a:r>
              <a:rPr lang="en-US" sz="3600" dirty="0" smtClean="0">
                <a:solidFill>
                  <a:srgbClr val="59595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6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“makes </a:t>
            </a:r>
            <a:r>
              <a:rPr lang="en-US" sz="36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sense”…is “meaningful.”</a:t>
            </a:r>
            <a:endParaRPr lang="en-US" sz="3600" dirty="0" smtClean="0">
              <a:solidFill>
                <a:srgbClr val="595959"/>
              </a:solidFill>
              <a:latin typeface="Arial Rounded MT Bold" panose="020F0704030504030204" pitchFamily="34" charset="0"/>
            </a:endParaRPr>
          </a:p>
          <a:p>
            <a:pPr marL="45720" lvl="0" indent="0">
              <a:buNone/>
            </a:pPr>
            <a:r>
              <a:rPr lang="en-US" sz="3600" dirty="0" smtClean="0">
                <a:solidFill>
                  <a:srgbClr val="595959"/>
                </a:solidFill>
                <a:latin typeface="Arial Rounded MT Bold" panose="020F0704030504030204" pitchFamily="34" charset="0"/>
              </a:rPr>
              <a:t>Elaboration </a:t>
            </a:r>
            <a:r>
              <a:rPr lang="en-US" sz="3600" dirty="0">
                <a:solidFill>
                  <a:srgbClr val="595959"/>
                </a:solidFill>
                <a:latin typeface="Arial Rounded MT Bold" panose="020F0704030504030204" pitchFamily="34" charset="0"/>
              </a:rPr>
              <a:t>of existing </a:t>
            </a:r>
            <a:r>
              <a:rPr lang="en-US" sz="3600" dirty="0" smtClean="0">
                <a:solidFill>
                  <a:srgbClr val="595959"/>
                </a:solidFill>
                <a:latin typeface="Arial Rounded MT Bold" panose="020F0704030504030204" pitchFamily="34" charset="0"/>
              </a:rPr>
              <a:t>schema:</a:t>
            </a:r>
            <a:endParaRPr lang="en-US" sz="3600" dirty="0">
              <a:solidFill>
                <a:srgbClr val="595959"/>
              </a:solidFill>
              <a:latin typeface="Arial Rounded MT Bold" panose="020F07040305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Fits </a:t>
            </a:r>
            <a:r>
              <a:rPr lang="en-US" sz="36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with what one already knows about how the world </a:t>
            </a:r>
            <a:r>
              <a:rPr lang="en-US" sz="36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 (re-conceptualization)</a:t>
            </a:r>
            <a:endParaRPr lang="en-US" sz="3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1" dirty="0" smtClean="0">
                <a:latin typeface="Arial Rounded MT Bold" panose="020F0704030504030204" pitchFamily="34" charset="0"/>
              </a:rPr>
              <a:t>Key Concepts</a:t>
            </a:r>
            <a:endParaRPr lang="en-US" sz="4400" b="1" i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b="1" dirty="0" smtClean="0">
                <a:latin typeface="Arial Rounded MT Bold" panose="020F0704030504030204" pitchFamily="34" charset="0"/>
              </a:rPr>
              <a:t>Connection</a:t>
            </a:r>
          </a:p>
          <a:p>
            <a:pPr marL="45720" indent="0">
              <a:buNone/>
            </a:pPr>
            <a:r>
              <a:rPr lang="en-US" sz="3600" b="1" dirty="0" smtClean="0">
                <a:latin typeface="Arial Rounded MT Bold" panose="020F0704030504030204" pitchFamily="34" charset="0"/>
              </a:rPr>
              <a:t>Meaning</a:t>
            </a:r>
          </a:p>
          <a:p>
            <a:pPr marL="45720" indent="0">
              <a:buNone/>
            </a:pPr>
            <a:r>
              <a:rPr lang="en-US" sz="3600" b="1" dirty="0" smtClean="0">
                <a:latin typeface="Arial Rounded MT Bold" panose="020F0704030504030204" pitchFamily="34" charset="0"/>
              </a:rPr>
              <a:t>Usefulness</a:t>
            </a:r>
          </a:p>
          <a:p>
            <a:pPr marL="45720" indent="0">
              <a:buNone/>
            </a:pPr>
            <a:r>
              <a:rPr lang="en-US" sz="3600" b="1" dirty="0" smtClean="0">
                <a:latin typeface="Arial Rounded MT Bold" panose="020F0704030504030204" pitchFamily="34" charset="0"/>
              </a:rPr>
              <a:t>Novelty</a:t>
            </a:r>
          </a:p>
          <a:p>
            <a:pPr marL="45720" indent="0">
              <a:buNone/>
            </a:pPr>
            <a:r>
              <a:rPr lang="en-US" sz="3600" b="1" dirty="0" smtClean="0">
                <a:latin typeface="Arial Rounded MT Bold" panose="020F0704030504030204" pitchFamily="34" charset="0"/>
              </a:rPr>
              <a:t>Elaborative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53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Rounded MT Bold" panose="020F0704030504030204" pitchFamily="34" charset="0"/>
              </a:rPr>
              <a:t>For your leisure reading &amp; viewing…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lnSpc>
                <a:spcPct val="100000"/>
              </a:lnSpc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Iran-</a:t>
            </a:r>
            <a:r>
              <a:rPr lang="en-US" dirty="0" smtClean="0">
                <a:latin typeface="Arial Rounded MT Bold" panose="020F0704030504030204" pitchFamily="34" charset="0"/>
              </a:rPr>
              <a:t>Nejad</a:t>
            </a:r>
            <a:r>
              <a:rPr lang="en-US" dirty="0">
                <a:latin typeface="Arial Rounded MT Bold" panose="020F0704030504030204" pitchFamily="34" charset="0"/>
              </a:rPr>
              <a:t>, </a:t>
            </a:r>
            <a:r>
              <a:rPr lang="en-US" dirty="0" smtClean="0">
                <a:latin typeface="Arial Rounded MT Bold" panose="020F0704030504030204" pitchFamily="34" charset="0"/>
              </a:rPr>
              <a:t>Asghar</a:t>
            </a:r>
            <a:r>
              <a:rPr lang="en-US" dirty="0" smtClean="0">
                <a:latin typeface="Arial Rounded MT Bold" panose="020F0704030504030204" pitchFamily="34" charset="0"/>
              </a:rPr>
              <a:t> (1980) . </a:t>
            </a:r>
            <a:r>
              <a:rPr lang="en-US" dirty="0">
                <a:latin typeface="Arial Rounded MT Bold" panose="020F0704030504030204" pitchFamily="34" charset="0"/>
              </a:rPr>
              <a:t>The schema : </a:t>
            </a:r>
            <a:r>
              <a:rPr lang="en-US" dirty="0" smtClean="0">
                <a:latin typeface="Arial Rounded MT Bold" panose="020F0704030504030204" pitchFamily="34" charset="0"/>
              </a:rPr>
              <a:t>A </a:t>
            </a:r>
            <a:r>
              <a:rPr lang="en-US" dirty="0">
                <a:latin typeface="Arial Rounded MT Bold" panose="020F0704030504030204" pitchFamily="34" charset="0"/>
              </a:rPr>
              <a:t>structural or a functional </a:t>
            </a:r>
            <a:r>
              <a:rPr lang="en-US" dirty="0" smtClean="0">
                <a:latin typeface="Arial Rounded MT Bold" panose="020F0704030504030204" pitchFamily="34" charset="0"/>
              </a:rPr>
              <a:t>pattern. </a:t>
            </a:r>
            <a:r>
              <a:rPr lang="en-US" i="1" dirty="0" smtClean="0">
                <a:latin typeface="Arial Rounded MT Bold" panose="020F0704030504030204" pitchFamily="34" charset="0"/>
              </a:rPr>
              <a:t>Center </a:t>
            </a:r>
            <a:r>
              <a:rPr lang="en-US" i="1" dirty="0">
                <a:latin typeface="Arial Rounded MT Bold" panose="020F0704030504030204" pitchFamily="34" charset="0"/>
              </a:rPr>
              <a:t>for the Study of Reading Technical Report ; </a:t>
            </a:r>
            <a:r>
              <a:rPr lang="en-US" i="1" dirty="0" smtClean="0">
                <a:latin typeface="Arial Rounded MT Bold" panose="020F0704030504030204" pitchFamily="34" charset="0"/>
              </a:rPr>
              <a:t>No</a:t>
            </a:r>
            <a:r>
              <a:rPr lang="en-US" i="1" dirty="0">
                <a:latin typeface="Arial Rounded MT Bold" panose="020F0704030504030204" pitchFamily="34" charset="0"/>
              </a:rPr>
              <a:t>. </a:t>
            </a:r>
            <a:r>
              <a:rPr lang="en-US" i="1" dirty="0" smtClean="0">
                <a:latin typeface="Arial Rounded MT Bold" panose="020F0704030504030204" pitchFamily="34" charset="0"/>
              </a:rPr>
              <a:t>159. </a:t>
            </a:r>
            <a:r>
              <a:rPr lang="en-US" dirty="0" smtClean="0">
                <a:latin typeface="Arial Rounded MT Bold" panose="020F0704030504030204" pitchFamily="34" charset="0"/>
              </a:rPr>
              <a:t>Champaign</a:t>
            </a:r>
            <a:r>
              <a:rPr lang="en-US" dirty="0">
                <a:latin typeface="Arial Rounded MT Bold" panose="020F0704030504030204" pitchFamily="34" charset="0"/>
              </a:rPr>
              <a:t>, Ill. : University of Illinois at Urbana-Champaign, Center for the Study of Reading</a:t>
            </a:r>
            <a:r>
              <a:rPr lang="en-US" dirty="0" smtClean="0">
                <a:latin typeface="Arial Rounded MT Bold" panose="020F0704030504030204" pitchFamily="34" charset="0"/>
              </a:rPr>
              <a:t>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The New Science of the Brain, </a:t>
            </a:r>
            <a:r>
              <a:rPr lang="en-US" i="1" dirty="0" smtClean="0">
                <a:latin typeface="Arial Rounded MT Bold" panose="020F0704030504030204" pitchFamily="34" charset="0"/>
              </a:rPr>
              <a:t>National Geographic</a:t>
            </a:r>
            <a:r>
              <a:rPr lang="en-US" dirty="0" smtClean="0">
                <a:latin typeface="Arial Rounded MT Bold" panose="020F0704030504030204" pitchFamily="34" charset="0"/>
              </a:rPr>
              <a:t>, February, 2014.</a:t>
            </a:r>
            <a:endParaRPr lang="en-US" dirty="0">
              <a:latin typeface="Arial Rounded MT Bold" panose="020F07040305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endParaRPr lang="en-US" dirty="0">
              <a:latin typeface="Arial Rounded MT Bold" panose="020F07040305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49" y="3614468"/>
            <a:ext cx="5710687" cy="227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rial Rounded MT Bold" panose="020F0704030504030204" pitchFamily="34" charset="0"/>
              </a:rPr>
              <a:t>Imagine this…</a:t>
            </a:r>
            <a:endParaRPr lang="en-US" sz="60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dirty="0" smtClean="0">
                <a:latin typeface="Arial Rounded MT Bold" panose="020F0704030504030204" pitchFamily="34" charset="0"/>
              </a:rPr>
              <a:t>Once upon a time, two people were sitting in the Quad…</a:t>
            </a:r>
            <a:endParaRPr lang="en-US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7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rial Rounded MT Bold" panose="020F0704030504030204" pitchFamily="34" charset="0"/>
              </a:rPr>
              <a:t>Neuroscience &amp; Learning</a:t>
            </a:r>
            <a:endParaRPr lang="en-US" sz="5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exposed to any stimulus, neurons are activated.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155" y="1940943"/>
            <a:ext cx="7996687" cy="326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02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213" y="810883"/>
            <a:ext cx="7828641" cy="4904117"/>
          </a:xfrm>
        </p:spPr>
      </p:pic>
    </p:spTree>
    <p:extLst>
      <p:ext uri="{BB962C8B-B14F-4D97-AF65-F5344CB8AC3E}">
        <p14:creationId xmlns:p14="http://schemas.microsoft.com/office/powerpoint/2010/main" val="308982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 Rounded MT Bold" panose="020F0704030504030204" pitchFamily="34" charset="0"/>
                <a:hlinkClick r:id="rId2"/>
              </a:rPr>
              <a:t>http://</a:t>
            </a:r>
            <a:r>
              <a:rPr lang="en-US" sz="4000" dirty="0" smtClean="0">
                <a:latin typeface="Arial Rounded MT Bold" panose="020F0704030504030204" pitchFamily="34" charset="0"/>
                <a:hlinkClick r:id="rId2"/>
              </a:rPr>
              <a:t>video.nationalgeographic.com/video/ng-live/mapping-brain-lecture-nglive?source=relatedvideo</a:t>
            </a:r>
            <a:endParaRPr lang="en-US" sz="4000" dirty="0" smtClean="0">
              <a:latin typeface="Arial Rounded MT Bold" panose="020F0704030504030204" pitchFamily="34" charset="0"/>
            </a:endParaRP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2"/>
                </a:solidFill>
                <a:latin typeface="Arial Rounded MT Bold" panose="020F0704030504030204" pitchFamily="34" charset="0"/>
                <a:hlinkClick r:id="rId3"/>
              </a:rPr>
              <a:t>(3:50-9:17)</a:t>
            </a:r>
          </a:p>
          <a:p>
            <a:r>
              <a:rPr lang="en-US" sz="4000" dirty="0" smtClean="0">
                <a:latin typeface="Arial Rounded MT Bold" panose="020F0704030504030204" pitchFamily="34" charset="0"/>
                <a:hlinkClick r:id="rId3"/>
              </a:rPr>
              <a:t>http</a:t>
            </a:r>
            <a:r>
              <a:rPr lang="en-US" sz="4000" dirty="0">
                <a:latin typeface="Arial Rounded MT Bold" panose="020F0704030504030204" pitchFamily="34" charset="0"/>
                <a:hlinkClick r:id="rId3"/>
              </a:rPr>
              <a:t>://</a:t>
            </a:r>
            <a:r>
              <a:rPr lang="en-US" sz="4000" dirty="0" smtClean="0">
                <a:latin typeface="Arial Rounded MT Bold" panose="020F0704030504030204" pitchFamily="34" charset="0"/>
                <a:hlinkClick r:id="rId3"/>
              </a:rPr>
              <a:t>ngm.nationalgeographic.com/2014/02/brain/voyage-video</a:t>
            </a:r>
            <a:endParaRPr lang="en-US" sz="4000" dirty="0" smtClean="0">
              <a:latin typeface="Arial Rounded MT Bold" panose="020F0704030504030204" pitchFamily="34" charset="0"/>
            </a:endParaRPr>
          </a:p>
          <a:p>
            <a:endParaRPr lang="en-US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5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Rounded MT Bold" panose="020F0704030504030204" pitchFamily="34" charset="0"/>
              </a:rPr>
              <a:t>Principles</a:t>
            </a:r>
            <a:endParaRPr lang="en-US" sz="48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595959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activation has its own pattern.</a:t>
            </a: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rgbClr val="595959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 of it as a web (spider web). Web after web is activated in our brain; some of them are “laid down” (stored) in our brain; others are not</a:t>
            </a:r>
            <a:r>
              <a:rPr lang="en-US" sz="2800" dirty="0" smtClean="0">
                <a:solidFill>
                  <a:srgbClr val="595959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1600" dirty="0">
              <a:solidFill>
                <a:srgbClr val="595959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1600" dirty="0" smtClean="0">
              <a:solidFill>
                <a:srgbClr val="595959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1600" dirty="0">
              <a:solidFill>
                <a:srgbClr val="595959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1600" dirty="0" smtClean="0">
              <a:solidFill>
                <a:srgbClr val="595959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1600" dirty="0">
              <a:solidFill>
                <a:srgbClr val="595959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1600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2800" b="1" dirty="0" smtClean="0">
              <a:solidFill>
                <a:srgbClr val="595959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endParaRPr lang="en-US" sz="2800" b="1" dirty="0">
              <a:solidFill>
                <a:srgbClr val="595959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>
              <a:spcBef>
                <a:spcPts val="0"/>
              </a:spcBef>
              <a:spcAft>
                <a:spcPts val="800"/>
              </a:spcAft>
            </a:pPr>
            <a:r>
              <a:rPr lang="en-US" sz="2800" b="1" dirty="0" smtClean="0">
                <a:solidFill>
                  <a:srgbClr val="595959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</a:t>
            </a:r>
            <a:r>
              <a:rPr lang="en-US" sz="2800" b="1" dirty="0">
                <a:solidFill>
                  <a:srgbClr val="595959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become permanent immediately and effortlessly; others decay and are lost. What makes for immediate permanence?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n-US" dirty="0">
              <a:solidFill>
                <a:srgbClr val="595959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89" y="2628899"/>
            <a:ext cx="5607169" cy="196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2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733245"/>
            <a:ext cx="9372600" cy="4981755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“When adults learn, they build on or modify networks that have been created through previous experience or learning.” </a:t>
            </a:r>
            <a:r>
              <a:rPr lang="en-US" sz="40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(Barkley, E.F.,  p</a:t>
            </a:r>
            <a:r>
              <a:rPr lang="en-US" sz="40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18).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4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 Rounded MT Bold" panose="020F0704030504030204" pitchFamily="34" charset="0"/>
              </a:rPr>
              <a:t>Let’s Review Piaget…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Concepts: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Schemes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Assimilation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Accommodation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Disequilibrium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[“</a:t>
            </a:r>
            <a:r>
              <a:rPr lang="en-US" sz="32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adults learn, they build on or modify networks that have been created through previous experience or learning.” (p. 18</a:t>
            </a:r>
            <a:r>
              <a:rPr lang="en-US" sz="32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).]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32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44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there is NO new learning without disequilibrium.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4000" dirty="0" smtClean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sz="40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disequilibrium occur? </a:t>
            </a:r>
            <a:endParaRPr lang="en-US" sz="4000" dirty="0" smtClean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</a:t>
            </a:r>
            <a:r>
              <a:rPr lang="en-US" sz="40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(as teachers) make that happen</a:t>
            </a:r>
            <a:r>
              <a:rPr lang="en-US" sz="40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(Do we really want our students to actually struggle?)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review…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6467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0</TotalTime>
  <Words>402</Words>
  <Application>Microsoft Office PowerPoint</Application>
  <PresentationFormat>Widescreen</PresentationFormat>
  <Paragraphs>59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Rounded MT Bold</vt:lpstr>
      <vt:lpstr>Calibri</vt:lpstr>
      <vt:lpstr>Euphemia</vt:lpstr>
      <vt:lpstr>Times New Roman</vt:lpstr>
      <vt:lpstr>Wingdings</vt:lpstr>
      <vt:lpstr>Children Happy 16x9</vt:lpstr>
      <vt:lpstr>Engaging Students in “Active Learning”</vt:lpstr>
      <vt:lpstr>Imagine this…</vt:lpstr>
      <vt:lpstr>Neuroscience &amp; Learning</vt:lpstr>
      <vt:lpstr>PowerPoint Presentation</vt:lpstr>
      <vt:lpstr>PowerPoint Presentation</vt:lpstr>
      <vt:lpstr>Principles</vt:lpstr>
      <vt:lpstr>PowerPoint Presentation</vt:lpstr>
      <vt:lpstr>Let’s Review Piaget…</vt:lpstr>
      <vt:lpstr>So there is NO new learning without disequilibrium.</vt:lpstr>
      <vt:lpstr>Memory: Atkinson-Schiffrin Model  </vt:lpstr>
      <vt:lpstr>       What makes the difference in ease/difficulty of learning? </vt:lpstr>
      <vt:lpstr>What makes the difference in ease/difficulty of learning? </vt:lpstr>
      <vt:lpstr>Cognitive Strategies</vt:lpstr>
      <vt:lpstr>Key Concepts</vt:lpstr>
      <vt:lpstr>For your leisure reading &amp; viewing…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2015-11-02T21:13:27Z</dcterms:created>
  <dcterms:modified xsi:type="dcterms:W3CDTF">2015-11-12T18:37:04Z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